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3" r:id="rId3"/>
    <p:sldId id="339" r:id="rId4"/>
    <p:sldId id="344" r:id="rId5"/>
    <p:sldId id="342" r:id="rId6"/>
    <p:sldId id="340" r:id="rId7"/>
    <p:sldId id="350" r:id="rId8"/>
    <p:sldId id="351" r:id="rId9"/>
    <p:sldId id="345" r:id="rId10"/>
    <p:sldId id="346" r:id="rId11"/>
    <p:sldId id="347" r:id="rId12"/>
    <p:sldId id="348" r:id="rId13"/>
    <p:sldId id="349" r:id="rId1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C9EBF31-B858-4F2E-BB76-59BABE542190}">
          <p14:sldIdLst>
            <p14:sldId id="256"/>
            <p14:sldId id="343"/>
            <p14:sldId id="339"/>
            <p14:sldId id="344"/>
            <p14:sldId id="342"/>
            <p14:sldId id="340"/>
            <p14:sldId id="350"/>
            <p14:sldId id="351"/>
            <p14:sldId id="345"/>
            <p14:sldId id="346"/>
            <p14:sldId id="347"/>
            <p14:sldId id="348"/>
            <p14:sldId id="349"/>
          </p14:sldIdLst>
        </p14:section>
        <p14:section name="Раздел без заголовка" id="{13C3D50F-34A6-40B0-AF03-FA463955CD0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5D30"/>
    <a:srgbClr val="FF3300"/>
    <a:srgbClr val="3CE488"/>
    <a:srgbClr val="00CC00"/>
    <a:srgbClr val="99CCFF"/>
    <a:srgbClr val="99FF99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29" autoAdjust="0"/>
  </p:normalViewPr>
  <p:slideViewPr>
    <p:cSldViewPr snapToGrid="0">
      <p:cViewPr varScale="1">
        <p:scale>
          <a:sx n="76" d="100"/>
          <a:sy n="76" d="100"/>
        </p:scale>
        <p:origin x="-5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B7DFB03-370B-4250-8F8E-192650117158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180"/>
            <a:ext cx="2946400" cy="49704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180"/>
            <a:ext cx="2946400" cy="49704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447CBA5-50DE-45C4-BEC3-95B896A9B4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629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DB5800A-F1E4-4FE6-AFBF-5870E73BF5B3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385"/>
            <a:ext cx="5438775" cy="446865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180"/>
            <a:ext cx="2946400" cy="49704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180"/>
            <a:ext cx="2946400" cy="49704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D080195-323A-4366-A071-7EAD5AF958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362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Уважаемый Сергей Анатольевич! </a:t>
            </a:r>
          </a:p>
          <a:p>
            <a:r>
              <a:rPr lang="ru-RU" dirty="0"/>
              <a:t>Уважаемые члены Антитеррористической комиссии в Республике Коми!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80195-323A-4366-A071-7EAD5AF9589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030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12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11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2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12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649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8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68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22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1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00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22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89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6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4D080195-323A-4366-A071-7EAD5AF95892}" type="slidenum">
              <a:rPr lang="ru-RU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92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990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43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24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1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8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786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56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8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7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6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14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1E1A-BABD-4FD3-992D-20E2056070F1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14A8-26E5-49DF-A8E2-D2C397E314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3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181" y="251120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277" y="1386815"/>
            <a:ext cx="96186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Терроризм и его идеология</a:t>
            </a:r>
            <a:endParaRPr lang="en-US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Система мер </a:t>
            </a:r>
            <a:r>
              <a:rPr lang="ru-RU" sz="28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по профилактике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идеологии терроризма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Основные недостатки в планировании мероприятий по противодействию идеологии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терроризма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Республике Коми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2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225" y="1209675"/>
            <a:ext cx="11696700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ИСПОЛЬЗОВАТЬ 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211" y="1794294"/>
            <a:ext cx="4641012" cy="621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8090" y="1794294"/>
            <a:ext cx="4641012" cy="621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 КУЛЬТУРА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0" y="2546769"/>
            <a:ext cx="4505414" cy="41227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2275" y="2546769"/>
            <a:ext cx="4488122" cy="41227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5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225" y="1209675"/>
            <a:ext cx="11696700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ИСПОЛЬЗОВАТЬ 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211" y="1794294"/>
            <a:ext cx="4641012" cy="621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8090" y="1794294"/>
            <a:ext cx="4641012" cy="6211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 КУЛЬТУРА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9424" y="2546769"/>
            <a:ext cx="3990975" cy="4245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144" y="2481082"/>
            <a:ext cx="4227145" cy="43112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662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1181" y="672592"/>
            <a:ext cx="11036061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ИСПОЛЬЗОВАТЬ 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61" y="1235738"/>
            <a:ext cx="4641012" cy="4132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37406" y="1361915"/>
            <a:ext cx="4373144" cy="3402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 КУЛЬТУРА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10560" y="1297472"/>
            <a:ext cx="4066673" cy="295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СПОРТИВНАЯ ОТРАСЛЬ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088" y="1924687"/>
            <a:ext cx="5675311" cy="4196080"/>
          </a:xfrm>
          <a:prstGeom prst="rect">
            <a:avLst/>
          </a:prstGeom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59487" y="1924687"/>
            <a:ext cx="5940425" cy="4196080"/>
          </a:xfrm>
          <a:prstGeom prst="rect">
            <a:avLst/>
          </a:prstGeom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27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1210489"/>
            <a:ext cx="11696700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ГДЕ ВЗЯТЬ?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8145" y="2141859"/>
            <a:ext cx="3638501" cy="34035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2395" y="2549073"/>
            <a:ext cx="4855160" cy="3630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6882" y="3596132"/>
            <a:ext cx="3341346" cy="3057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08853" y="2313480"/>
            <a:ext cx="2792672" cy="2565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840" y="5260718"/>
            <a:ext cx="3575311" cy="13929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 rot="3116449" flipV="1">
            <a:off x="765899" y="4143676"/>
            <a:ext cx="2135760" cy="542925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4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1728" y="1345722"/>
            <a:ext cx="6521571" cy="52189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4680" y="1290895"/>
            <a:ext cx="8731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3530" y="1896400"/>
            <a:ext cx="10064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/>
              <a:t>Терроризм</a:t>
            </a:r>
            <a:r>
              <a:rPr lang="ru-RU" sz="3600" dirty="0">
                <a:solidFill>
                  <a:prstClr val="black"/>
                </a:solidFill>
              </a:rPr>
              <a:t> – </a:t>
            </a:r>
            <a:r>
              <a:rPr lang="ru-RU" sz="3600" dirty="0">
                <a:solidFill>
                  <a:srgbClr val="730E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идеология</a:t>
            </a:r>
            <a:r>
              <a:rPr lang="ru-RU" sz="3600" dirty="0">
                <a:solidFill>
                  <a:prstClr val="black"/>
                </a:solidFill>
              </a:rPr>
              <a:t> насилия </a:t>
            </a:r>
          </a:p>
          <a:p>
            <a:pPr lvl="0" algn="ctr"/>
            <a:r>
              <a:rPr lang="ru-RU" sz="3600" dirty="0">
                <a:solidFill>
                  <a:prstClr val="black"/>
                </a:solidFill>
              </a:rPr>
              <a:t>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xmlns="" val="14503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1728" y="1345722"/>
            <a:ext cx="6521571" cy="52189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223" y="1031594"/>
            <a:ext cx="10972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противника:</a:t>
            </a:r>
          </a:p>
          <a:p>
            <a:endParaRPr lang="ru-RU" b="1" dirty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сформировать</a:t>
            </a:r>
            <a:r>
              <a:rPr lang="ru-RU" b="1" dirty="0" smtClean="0"/>
              <a:t> </a:t>
            </a:r>
            <a:r>
              <a:rPr lang="ru-RU" sz="3600" b="1" dirty="0" smtClean="0"/>
              <a:t>совокупность </a:t>
            </a:r>
            <a:r>
              <a:rPr lang="ru-RU" sz="3600" b="1" dirty="0"/>
              <a:t>идей, концепций, верований, догматов, целевых установок, лозунгов, </a:t>
            </a:r>
            <a:r>
              <a:rPr lang="ru-RU" sz="3600" b="1" dirty="0">
                <a:solidFill>
                  <a:srgbClr val="FF0000"/>
                </a:solidFill>
              </a:rPr>
              <a:t>обосновывающих необходимость террористической деятельности</a:t>
            </a:r>
            <a:r>
              <a:rPr lang="ru-RU" sz="3600" b="1" dirty="0"/>
              <a:t> и направленных на мобилизацию людей для участия в ней</a:t>
            </a:r>
            <a:r>
              <a:rPr lang="ru-RU" sz="3600" b="1" dirty="0">
                <a:solidFill>
                  <a:srgbClr val="FF0000"/>
                </a:solidFill>
              </a:rPr>
              <a:t>*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29649" y="6072996"/>
            <a:ext cx="3398449" cy="4917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идеология терроризма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0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1728" y="1345722"/>
            <a:ext cx="6521571" cy="52189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223" y="1031594"/>
            <a:ext cx="10972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задача:</a:t>
            </a:r>
          </a:p>
          <a:p>
            <a:endParaRPr lang="ru-RU" b="1" dirty="0"/>
          </a:p>
          <a:p>
            <a:pPr algn="ctr"/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противодействовать идеологии терроризма </a:t>
            </a:r>
            <a:r>
              <a:rPr lang="ru-RU" sz="3600" b="1" dirty="0" smtClean="0"/>
              <a:t>повышением </a:t>
            </a:r>
            <a:r>
              <a:rPr lang="ru-RU" sz="3600" b="1" dirty="0"/>
              <a:t>эффективности профилактической работы с лицами, подверженными воздействию идеологии терроризма, а также подпавшими под ее влияние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123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01728" y="1345722"/>
            <a:ext cx="6521571" cy="52189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1" y="1948541"/>
            <a:ext cx="9432624" cy="4489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27 апреля 2021 г. в пос. </a:t>
            </a:r>
            <a:r>
              <a:rPr lang="ru-RU" dirty="0" err="1">
                <a:solidFill>
                  <a:srgbClr val="FF0000"/>
                </a:solidFill>
              </a:rPr>
              <a:t>Воргашор</a:t>
            </a:r>
            <a:r>
              <a:rPr lang="ru-RU" dirty="0">
                <a:solidFill>
                  <a:srgbClr val="FF0000"/>
                </a:solidFill>
              </a:rPr>
              <a:t> задержано 2 </a:t>
            </a:r>
            <a:r>
              <a:rPr lang="ru-RU" dirty="0" smtClean="0">
                <a:solidFill>
                  <a:srgbClr val="FF0000"/>
                </a:solidFill>
              </a:rPr>
              <a:t>членов 2003 </a:t>
            </a:r>
            <a:r>
              <a:rPr lang="ru-RU" dirty="0">
                <a:solidFill>
                  <a:srgbClr val="FF0000"/>
                </a:solidFill>
              </a:rPr>
              <a:t>г.р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законспирированной ячейки </a:t>
            </a:r>
            <a:r>
              <a:rPr lang="ru-RU" dirty="0" smtClean="0">
                <a:solidFill>
                  <a:srgbClr val="FF0000"/>
                </a:solidFill>
              </a:rPr>
              <a:t>МТО, причастных </a:t>
            </a:r>
            <a:r>
              <a:rPr lang="ru-RU" dirty="0">
                <a:solidFill>
                  <a:srgbClr val="FF0000"/>
                </a:solidFill>
              </a:rPr>
              <a:t>к модерированию террористических каналов в социальных сетях которые, являясь модераторами радикальных течений в исламе и приверженцами идеологии МТО «ИГ», распространяли террористические ролики и проповеди, произведенные медиаканалом «AL-HAYAT MEDIA CENTER» (</a:t>
            </a:r>
            <a:r>
              <a:rPr lang="ru-RU" dirty="0" err="1">
                <a:solidFill>
                  <a:srgbClr val="FF0000"/>
                </a:solidFill>
              </a:rPr>
              <a:t>медийное</a:t>
            </a:r>
            <a:r>
              <a:rPr lang="ru-RU" dirty="0">
                <a:solidFill>
                  <a:srgbClr val="FF0000"/>
                </a:solidFill>
              </a:rPr>
              <a:t> подразделение указанной МТО):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1"/>
                </a:solidFill>
              </a:rPr>
              <a:t>Исрафилов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Заур</a:t>
            </a:r>
            <a:r>
              <a:rPr lang="ru-RU" b="1" dirty="0">
                <a:solidFill>
                  <a:schemeClr val="tx1"/>
                </a:solidFill>
              </a:rPr>
              <a:t> Ислам-</a:t>
            </a:r>
            <a:r>
              <a:rPr lang="ru-RU" b="1" dirty="0" err="1">
                <a:solidFill>
                  <a:schemeClr val="tx1"/>
                </a:solidFill>
              </a:rPr>
              <a:t>Оглы</a:t>
            </a:r>
            <a:r>
              <a:rPr lang="ru-RU" b="1" dirty="0">
                <a:solidFill>
                  <a:schemeClr val="tx1"/>
                </a:solidFill>
              </a:rPr>
              <a:t> (12.02.2003) </a:t>
            </a:r>
            <a:r>
              <a:rPr lang="ru-RU" dirty="0">
                <a:solidFill>
                  <a:schemeClr val="tx1"/>
                </a:solidFill>
              </a:rPr>
              <a:t>– студент Воркутинского горно-экономического колледжа. Азербайджанец. Ст. 205.2. Террористический акт совершенный группой лиц по предварительному сговору или организованной группой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Усманов </a:t>
            </a:r>
            <a:r>
              <a:rPr lang="ru-RU" b="1" dirty="0" err="1">
                <a:solidFill>
                  <a:schemeClr val="tx1"/>
                </a:solidFill>
              </a:rPr>
              <a:t>Усон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Нурланович</a:t>
            </a:r>
            <a:r>
              <a:rPr lang="ru-RU" b="1" dirty="0">
                <a:solidFill>
                  <a:schemeClr val="tx1"/>
                </a:solidFill>
              </a:rPr>
              <a:t> (31.08.2003) </a:t>
            </a:r>
            <a:r>
              <a:rPr lang="ru-RU" dirty="0">
                <a:solidFill>
                  <a:schemeClr val="tx1"/>
                </a:solidFill>
              </a:rPr>
              <a:t>– ученик 11 класса  МОУ «Гимназия № 1» г. Воркуты. Киргиз. Ст. 280.2. Публичные призывы к осуществлению экстремистской деятельности с использованием средств массовой информации либо информационно-телекоммуникационных сетей, в том числе сети «Интернет»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56021" y="1236934"/>
            <a:ext cx="6497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вызовы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502627" y="1743075"/>
            <a:ext cx="677108" cy="4694795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примеров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4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8669" y="1541180"/>
            <a:ext cx="3800408" cy="5069169"/>
          </a:xfrm>
          <a:prstGeom prst="rect">
            <a:avLst/>
          </a:prstGeom>
          <a:noFill/>
          <a:ln>
            <a:noFill/>
          </a:ln>
          <a:effectLst>
            <a:outerShdw blurRad="1016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812800" y="172720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2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0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77" y="1012544"/>
            <a:ext cx="45180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235" y="1236381"/>
            <a:ext cx="3767903" cy="5295900"/>
          </a:xfrm>
          <a:prstGeom prst="rect">
            <a:avLst/>
          </a:prstGeom>
          <a:noFill/>
          <a:ln>
            <a:noFill/>
          </a:ln>
          <a:effectLst>
            <a:outerShdw blurRad="1016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4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36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3450" y="1114424"/>
            <a:ext cx="10115551" cy="16525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</a:t>
            </a:r>
            <a:r>
              <a:rPr lang="ru-RU" b="1" dirty="0">
                <a:solidFill>
                  <a:srgbClr val="FF0000"/>
                </a:solidFill>
              </a:rPr>
              <a:t>противодействия идеологии </a:t>
            </a:r>
            <a:r>
              <a:rPr lang="ru-RU" b="1" dirty="0" smtClean="0">
                <a:solidFill>
                  <a:srgbClr val="FF0000"/>
                </a:solidFill>
              </a:rPr>
              <a:t>терроризма, целью которой является недопущение </a:t>
            </a:r>
            <a:r>
              <a:rPr lang="ru-RU" b="1" dirty="0">
                <a:solidFill>
                  <a:srgbClr val="FF0000"/>
                </a:solidFill>
              </a:rPr>
              <a:t>вовлечения населения в террористическую деятельность посредством формирования устойчивого антитеррористического </a:t>
            </a:r>
            <a:r>
              <a:rPr lang="ru-RU" b="1" dirty="0" smtClean="0">
                <a:solidFill>
                  <a:srgbClr val="FF0000"/>
                </a:solidFill>
              </a:rPr>
              <a:t>сознания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осуществляется </a:t>
            </a:r>
            <a:r>
              <a:rPr lang="ru-RU" b="1" dirty="0">
                <a:solidFill>
                  <a:srgbClr val="FF0000"/>
                </a:solidFill>
              </a:rPr>
              <a:t>путем решения трех </a:t>
            </a:r>
            <a:r>
              <a:rPr lang="ru-RU" b="1" dirty="0" smtClean="0">
                <a:solidFill>
                  <a:srgbClr val="FF0000"/>
                </a:solidFill>
              </a:rPr>
              <a:t>основных задач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2126" y="2928939"/>
            <a:ext cx="10115551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Разъяснение </a:t>
            </a:r>
            <a:r>
              <a:rPr lang="ru-RU" dirty="0">
                <a:solidFill>
                  <a:schemeClr val="tx1"/>
                </a:solidFill>
              </a:rPr>
              <a:t>сущности терроризма и его крайней общественной опасности, в том числе через пропаганду социально значимых ценностей.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98406" y="4176714"/>
            <a:ext cx="10115551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Создание и задействование </a:t>
            </a:r>
            <a:r>
              <a:rPr lang="ru-RU" dirty="0">
                <a:solidFill>
                  <a:schemeClr val="tx1"/>
                </a:solidFill>
              </a:rPr>
              <a:t>механизмов защиты информационного пространства от проникновения в него любых идей, оправдывающих террористическую деятельность.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46006" y="5495927"/>
            <a:ext cx="10115551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Формирование и совершенствование </a:t>
            </a:r>
            <a:r>
              <a:rPr lang="ru-RU" dirty="0">
                <a:solidFill>
                  <a:schemeClr val="tx1"/>
                </a:solidFill>
              </a:rPr>
              <a:t>законодательных, нормативных, организационных и иных механизмов, способствующих реализации мероприятий по противодействию идеологии терроризма.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47434" y="3148013"/>
            <a:ext cx="958463" cy="561975"/>
          </a:xfrm>
          <a:prstGeom prst="rightArrow">
            <a:avLst/>
          </a:prstGeom>
          <a:effectLst>
            <a:outerShdw blurRad="152400" sx="128000" sy="12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0972" y="4319587"/>
            <a:ext cx="920363" cy="561975"/>
          </a:xfrm>
          <a:prstGeom prst="rightArrow">
            <a:avLst/>
          </a:prstGeom>
          <a:effectLst>
            <a:outerShdw blurRad="152400" sx="128000" sy="12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25379" y="5715000"/>
            <a:ext cx="869756" cy="561975"/>
          </a:xfrm>
          <a:prstGeom prst="rightArrow">
            <a:avLst/>
          </a:prstGeom>
          <a:effectLst>
            <a:outerShdw blurRad="152400" sx="128000" sy="12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9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0130" y="1219202"/>
            <a:ext cx="10296525" cy="1609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рамках деятельности по противодействию распространению идеологии терроризма головную роль играют органы, реализующие государственную политику в сферах </a:t>
            </a:r>
            <a:r>
              <a:rPr lang="ru-RU" b="1" dirty="0">
                <a:solidFill>
                  <a:schemeClr val="tx1"/>
                </a:solidFill>
              </a:rPr>
              <a:t>образования, культуры, спорта и воспитания молодежи</a:t>
            </a:r>
            <a:r>
              <a:rPr lang="ru-RU" dirty="0">
                <a:solidFill>
                  <a:schemeClr val="tx1"/>
                </a:solidFill>
              </a:rPr>
              <a:t>. На федеральном уровне ведется разработка основополагающих организационных документов и координация усилий всех заинтересованных органов власти и общественных организаций по их исполнению, формирование методик профилактики, программ подготовки специалистов и их непосредственное обучение</a:t>
            </a:r>
            <a:r>
              <a:rPr lang="ru-RU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0130" y="4848225"/>
            <a:ext cx="10291761" cy="1733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уровне муниципальных образований преимущественно осуществляется </a:t>
            </a:r>
            <a:r>
              <a:rPr lang="ru-RU" b="1" dirty="0">
                <a:solidFill>
                  <a:schemeClr val="tx1"/>
                </a:solidFill>
              </a:rPr>
              <a:t>практическая реализация спланированных мер</a:t>
            </a:r>
            <a:r>
              <a:rPr lang="ru-RU" dirty="0">
                <a:solidFill>
                  <a:schemeClr val="tx1"/>
                </a:solidFill>
              </a:rPr>
              <a:t>, таких как вовлечение уязвимых к воздействию идеологии терроризма категорий граждан в общественно полезную деятельность, проведение индивидуальных профилактических бесед авторитетных лиц и духовных лидеров с молодежью, содействие в трудоустройстве выходцев из неблагополучных семей, оказание гражданам помощи в решении социально-бытовых проблем.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0129" y="3067051"/>
            <a:ext cx="10291763" cy="1495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региональном уровне — </a:t>
            </a:r>
            <a:r>
              <a:rPr lang="ru-RU" b="1" dirty="0">
                <a:solidFill>
                  <a:schemeClr val="tx1"/>
                </a:solidFill>
              </a:rPr>
              <a:t>непосредственная работа </a:t>
            </a:r>
            <a:r>
              <a:rPr lang="ru-RU" dirty="0">
                <a:solidFill>
                  <a:schemeClr val="tx1"/>
                </a:solidFill>
              </a:rPr>
              <a:t>в субъектах Российской Федерации.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Здесь </a:t>
            </a:r>
            <a:r>
              <a:rPr lang="ru-RU" dirty="0">
                <a:solidFill>
                  <a:schemeClr val="tx1"/>
                </a:solidFill>
              </a:rPr>
              <a:t>апробируются и адаптируются к местным условиям общероссийские методики, осуществляются профилактические информационные кампании.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57300"/>
            <a:ext cx="1761456" cy="1419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381000" sx="123000" sy="12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ФЕДЕРАЛЬНЫЙ УРОВЕНЬ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3105152"/>
            <a:ext cx="1761457" cy="1419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381000" sx="123000" sy="12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</a:rPr>
              <a:t>РЕГИОНАЛЬНЫЙ</a:t>
            </a:r>
          </a:p>
          <a:p>
            <a:pPr lvl="0" algn="ctr"/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УРОВЕНЬ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00627"/>
            <a:ext cx="1761456" cy="1419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381000" sx="123000" sy="12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</a:rPr>
              <a:t>МУНИЦИПАЛЬНЫЙ</a:t>
            </a:r>
          </a:p>
          <a:p>
            <a:pPr lvl="0" algn="ctr"/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19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690936" y="2495550"/>
            <a:ext cx="4810125" cy="2895600"/>
          </a:xfrm>
          <a:prstGeom prst="ellipse">
            <a:avLst/>
          </a:prstGeom>
          <a:solidFill>
            <a:srgbClr val="EC5D30"/>
          </a:solidFill>
          <a:effectLst>
            <a:outerShdw blurRad="520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ОШИБКИ В ОРГАНИЗАЦИИ И ВЫПОЛНЕНИИ РАБОТЫ</a:t>
            </a:r>
            <a:endParaRPr lang="ru-RU" dirty="0"/>
          </a:p>
        </p:txBody>
      </p:sp>
      <p:sp>
        <p:nvSpPr>
          <p:cNvPr id="7" name="TextBox 6" hidden="1"/>
          <p:cNvSpPr txBox="1"/>
          <p:nvPr/>
        </p:nvSpPr>
        <p:spPr>
          <a:xfrm>
            <a:off x="812800" y="172722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ОБРАЗОВАНИЯ, НАУКИ И МОЛОДЕЖНОЙ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КОМИ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" descr="C:\Users\iva001\Downloads\imgonline-com-ua-Transparent-backgr-H2mvNJBtzW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" y="17236"/>
            <a:ext cx="777923" cy="10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1181" y="196131"/>
            <a:ext cx="285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Аппарат Антитеррористической комиссии в Республике Коми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572" y="1133475"/>
            <a:ext cx="4667251" cy="1962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НЕПРИНЯТИЕ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УГРОЗООБРАЗУЮЩИХ ФАКТОРОВ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572" y="4686300"/>
            <a:ext cx="4667251" cy="1962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ОБЩЕПРОФИЛАКТИЧЕСКИХ МЕРОПРИЯТИЙ </a:t>
            </a:r>
            <a:r>
              <a:rPr lang="ru-RU" b="1" dirty="0" smtClean="0">
                <a:solidFill>
                  <a:srgbClr val="C00000"/>
                </a:solidFill>
              </a:rPr>
              <a:t>ВМЕСТО</a:t>
            </a:r>
            <a:r>
              <a:rPr lang="ru-RU" b="1" dirty="0" smtClean="0">
                <a:solidFill>
                  <a:schemeClr val="tx1"/>
                </a:solidFill>
              </a:rPr>
              <a:t> МЕРОПРИЯТИЙ, НАПРАВЛЕННЫХ НА ПРОТИВОДЕЙСТВИЕ ИДЕОЛОГИИ ТЕРРОРИЗМА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4725" y="1114425"/>
            <a:ext cx="4667251" cy="1962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ЗАИНТЕРЕСОВАННОСТЬ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СУБЪЕКТОВ ПРОТИВОДЕЙСТВИЯ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4725" y="4686300"/>
            <a:ext cx="4667251" cy="1962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ОТСУТСТВИЕ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ЗНАНИЙ, ОПЫТА,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СПОСОБОВ ПРОФИЛАКТИКИ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6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15228</TotalTime>
  <Words>777</Words>
  <Application>Microsoft Office PowerPoint</Application>
  <PresentationFormat>Произвольный</PresentationFormat>
  <Paragraphs>117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М. Камбуров</dc:creator>
  <cp:lastModifiedBy>Kuznecova-SG</cp:lastModifiedBy>
  <cp:revision>523</cp:revision>
  <cp:lastPrinted>2021-05-19T08:37:16Z</cp:lastPrinted>
  <dcterms:created xsi:type="dcterms:W3CDTF">2018-03-16T14:21:41Z</dcterms:created>
  <dcterms:modified xsi:type="dcterms:W3CDTF">2022-12-12T13:07:22Z</dcterms:modified>
</cp:coreProperties>
</file>